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7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2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01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1563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08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96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57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39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5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1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7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5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2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2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0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7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9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7F8C7BA-2895-4393-92B3-49F793981D0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A09A1-A959-4CC1-AD87-BE80BC3A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59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2A355-6443-4B88-8447-0D83EACAF2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Build Your ITSM Business Case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385299D-C1D6-4799-A90D-A6253545C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0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C5FAA-8D64-4915-A79E-B56D905FF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7 Sections of an ITSM Business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CF667-4DFF-4C24-AFF9-3E15CE5FE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 fontAlgn="base">
              <a:buFont typeface="+mj-lt"/>
              <a:buAutoNum type="arabicPeriod"/>
            </a:pPr>
            <a:r>
              <a:rPr lang="en-US" dirty="0"/>
              <a:t>Starting with Why: Your Introduction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en-US" dirty="0"/>
              <a:t>Test your mettle: Describing your current situation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en-US" dirty="0"/>
              <a:t>Give the people what they care about: Summarize business-user productivity gains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en-US" dirty="0"/>
              <a:t>Survey says: Improving service desk agent productivity and satisfaction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en-US" dirty="0"/>
              <a:t>Science the heck out of it…or not: Outlining process improvement gains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en-US" dirty="0"/>
              <a:t>Skinny it down: Clarify cost reductions from a new deployment model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Your final call to action: Financial analysis and asking for the cash!</a:t>
            </a:r>
          </a:p>
        </p:txBody>
      </p:sp>
    </p:spTree>
    <p:extLst>
      <p:ext uri="{BB962C8B-B14F-4D97-AF65-F5344CB8AC3E}">
        <p14:creationId xmlns:p14="http://schemas.microsoft.com/office/powerpoint/2010/main" val="68403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92CD8-AEBB-4458-81CE-F958A58FD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2"/>
                </a:solidFill>
              </a:rPr>
              <a:t>Section 1 </a:t>
            </a:r>
            <a:r>
              <a:rPr lang="en-US" dirty="0">
                <a:solidFill>
                  <a:schemeClr val="bg2"/>
                </a:solidFill>
              </a:rPr>
              <a:t>Starting with Why: Your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83E1-95C0-4041-9763-0DE7A8E3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3117" y="1303734"/>
            <a:ext cx="6269434" cy="481181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600" b="1" dirty="0"/>
              <a:t>Define your terms for both your IT and non-IT audiences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What is an ITSM strategy and why do we need it?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What is ITIL and what do we use it for? </a:t>
            </a:r>
          </a:p>
          <a:p>
            <a:pPr>
              <a:lnSpc>
                <a:spcPct val="90000"/>
              </a:lnSpc>
            </a:pPr>
            <a:r>
              <a:rPr lang="en-US" sz="2600" b="1" dirty="0"/>
              <a:t>Why are we changing our ITSM strategy?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List out your primary motivations pain points that are driving the strategy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Ex., “Our new strategy will increase business user productivity and improve service availability”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Ex., “We also have three different ITSM systems residing in different functions. We need to standardize for productivity.”</a:t>
            </a:r>
          </a:p>
          <a:p>
            <a:pPr>
              <a:lnSpc>
                <a:spcPct val="90000"/>
              </a:lnSpc>
            </a:pPr>
            <a:r>
              <a:rPr lang="en-US" sz="2600" b="1" dirty="0"/>
              <a:t>Tell them what we are proposing to do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Ex., “To reach our goals, we’ll be aligning and standardizing four key IT service processes to ITIL best practices. We will also be consolidating all three ITSM systems into a system residing in the Cloud (Internet-based), resulting in cost savings”</a:t>
            </a:r>
          </a:p>
          <a:p>
            <a:pPr>
              <a:lnSpc>
                <a:spcPct val="90000"/>
              </a:lnSpc>
            </a:pPr>
            <a:r>
              <a:rPr lang="en-US" sz="2600" b="1" dirty="0"/>
              <a:t>How will we gain business value from this change?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Ex., “We anticipate saving </a:t>
            </a:r>
            <a:r>
              <a:rPr lang="en-US" sz="2600" i="1" dirty="0"/>
              <a:t>all </a:t>
            </a:r>
            <a:r>
              <a:rPr lang="en-US" sz="2600" dirty="0"/>
              <a:t>business users 1.5 hours a week. Also, because we are moving our ITSM solution to the Internet, we anticipate xxx savings by replacing our three current ITSM systems with a single cloud-based solution.”</a:t>
            </a:r>
          </a:p>
          <a:p>
            <a:pPr>
              <a:lnSpc>
                <a:spcPct val="90000"/>
              </a:lnSpc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5859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92CD8-AEBB-4458-81CE-F958A58FD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2"/>
                </a:solidFill>
              </a:rPr>
              <a:t>Section 2 </a:t>
            </a:r>
            <a:r>
              <a:rPr lang="en-US" dirty="0">
                <a:solidFill>
                  <a:schemeClr val="bg2"/>
                </a:solidFill>
              </a:rPr>
              <a:t>Test your mettle: Describing your 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83E1-95C0-4041-9763-0DE7A8E3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239" y="1303734"/>
            <a:ext cx="6269434" cy="48118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Headline items: What’s wrong with our current situation?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Put in all the ugly items about the ITSM situation you’re trying to solve with your proposal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Ex., “First line resolution is 40% lower than benchmark”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Ex., “We are unable to automate Service Level Agreements”</a:t>
            </a:r>
          </a:p>
          <a:p>
            <a:pPr>
              <a:lnSpc>
                <a:spcPct val="90000"/>
              </a:lnSpc>
            </a:pPr>
            <a:r>
              <a:rPr lang="en-US" b="1" dirty="0"/>
              <a:t>If appropriate, provide failure examples and the estimated impact of those failures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Ex., “An uncorrelated failure resulted in a 3-hour payment processing outage. We are not getting paid when this happens! And it happens a lot!”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Ex., “Our de-centralized ITSM systems caused a two-day outage of online transactions, because of a problem in the change management system. </a:t>
            </a:r>
          </a:p>
          <a:p>
            <a:pPr>
              <a:lnSpc>
                <a:spcPct val="90000"/>
              </a:lnSpc>
            </a:pPr>
            <a:r>
              <a:rPr lang="en-US" b="1" dirty="0"/>
              <a:t>Include statistics, including user satisfaction data summaries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Ex., “Only 20% of our users are satisfied with our responsiveness. 80% say they are unhappy or have no opinion whether they are happy or not.”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Ex., “We lost $50K in orders last month because we couldn’t fulfill our SLAs.”</a:t>
            </a:r>
            <a:endParaRPr lang="en-US" sz="2000" dirty="0"/>
          </a:p>
          <a:p>
            <a:pPr lvl="1">
              <a:lnSpc>
                <a:spcPct val="90000"/>
              </a:lnSpc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52451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92CD8-AEBB-4458-81CE-F958A58FD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754602"/>
            <a:ext cx="3522879" cy="5362139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2"/>
                </a:solidFill>
              </a:rPr>
              <a:t>Section 3 </a:t>
            </a:r>
            <a:r>
              <a:rPr lang="en-US" dirty="0">
                <a:solidFill>
                  <a:schemeClr val="bg2"/>
                </a:solidFill>
              </a:rPr>
              <a:t>Give people what they care about: Summarizing business-user productivity gains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83E1-95C0-4041-9763-0DE7A8E3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6483" y="1303734"/>
            <a:ext cx="6269434" cy="48118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400" b="1" dirty="0"/>
              <a:t>T</a:t>
            </a:r>
            <a:r>
              <a:rPr lang="en-US" sz="1600" b="1" dirty="0"/>
              <a:t>argets: User Productivity Gains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How does the proposed solution help our users become more productive.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Ex., “With the new ITSM environment, each user will reclaim 1.5 productive hours each week”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Ex., “New equipment and orders will be delivered 75% faster.”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How we improve Service Levels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Ex., “New Service Desk software will shorten incident response time from 4 to 2 hours.”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Ex., “Automated Password reset system will reduce password reset times during off-hours from 8 hours to 5 minutes. Users no longer have to wait for IT help to reset their passwords. They can do it themselves.”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How we improve access to IT services and information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Ex., “New self-service portal will allow end users to request services and order products faster, over our current manual system, allowing users to order items any time of day or night.”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Ex., “New mobile access for IT services will allow users to reach our services from any device, not just computers.”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Introducing New IT Services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Ex., “Users will now be able to request and requisition new hardware and software without IT help.”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Ex., “New IT on-boarding process will make it easier and faster to bring new employees and all the equipment they require, on-board</a:t>
            </a:r>
          </a:p>
        </p:txBody>
      </p:sp>
    </p:spTree>
    <p:extLst>
      <p:ext uri="{BB962C8B-B14F-4D97-AF65-F5344CB8AC3E}">
        <p14:creationId xmlns:p14="http://schemas.microsoft.com/office/powerpoint/2010/main" val="1168601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92CD8-AEBB-4458-81CE-F958A58FD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754602"/>
            <a:ext cx="3522879" cy="5362139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2"/>
                </a:solidFill>
              </a:rPr>
              <a:t>Section 4 </a:t>
            </a:r>
            <a:r>
              <a:rPr lang="en-US" dirty="0">
                <a:solidFill>
                  <a:schemeClr val="bg2"/>
                </a:solidFill>
              </a:rPr>
              <a:t>Survey Says: Improving Service Desk agent productivity &amp;  satisfaction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83E1-95C0-4041-9763-0DE7A8E3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7605" y="1303734"/>
            <a:ext cx="6269434" cy="48118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600" b="1" dirty="0"/>
              <a:t>Surveying agents to define ticket and efficiency rates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Surveyed Service Desk agents across all three of our IT environments.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Studied number of tickets resolved each day, number of tickets resolved on first contact,  and ease of use for current ITSM systems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Included our agents in the evaluation process for our new ITSM software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Targets: Agent productivity and satisfaction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25% improvement in agent productivity, measured in tickets resolved every day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50% improvement in first line resolution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90%+ increase user satisfaction with agent responsiveness after first year of operation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Retain personnel: Reduce agent turnover to less than 10% per year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How: Improved knowledge sharing and distribution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Introduction of new knowledge management technology for agents, to allow agents to quickly find solutions to user requests and issues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Introduce Level 0 service desk support, where users can search for solutions on the service portal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Provide support in multiple channels, including phone, email, chat, social media</a:t>
            </a:r>
          </a:p>
          <a:p>
            <a:pPr marL="0" indent="0">
              <a:lnSpc>
                <a:spcPct val="90000"/>
              </a:lnSpc>
              <a:buNone/>
            </a:pPr>
            <a:endParaRPr lang="en-US" sz="1200" b="1" dirty="0"/>
          </a:p>
          <a:p>
            <a:pPr lvl="1">
              <a:lnSpc>
                <a:spcPct val="90000"/>
              </a:lnSpc>
            </a:pPr>
            <a:endParaRPr lang="en-US" sz="850" b="1" dirty="0"/>
          </a:p>
        </p:txBody>
      </p:sp>
    </p:spTree>
    <p:extLst>
      <p:ext uri="{BB962C8B-B14F-4D97-AF65-F5344CB8AC3E}">
        <p14:creationId xmlns:p14="http://schemas.microsoft.com/office/powerpoint/2010/main" val="296371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92CD8-AEBB-4458-81CE-F958A58FD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60" y="754602"/>
            <a:ext cx="3737499" cy="5362139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2"/>
                </a:solidFill>
              </a:rPr>
              <a:t>Section 5 </a:t>
            </a:r>
            <a:r>
              <a:rPr lang="en-US" dirty="0">
                <a:solidFill>
                  <a:schemeClr val="bg2"/>
                </a:solidFill>
              </a:rPr>
              <a:t>Science the heck out of it: Outlining process improvement gains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83E1-95C0-4041-9763-0DE7A8E3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7605" y="1303734"/>
            <a:ext cx="6269434" cy="48118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b="1" dirty="0"/>
              <a:t>Target: Problem management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50% increase in root cause identifications, decreasing likelihood of problem happening again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20% reduction in Mean Time to Resolve (MTTR), reducing incident durations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How: Problem management process improvements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Introduce separate problem management process, building on ITSM and ITIL best practices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Relate and cross-reference all associated records across processes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Target:  Change management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20% reduction in change-related incidents</a:t>
            </a:r>
          </a:p>
          <a:p>
            <a:pPr lvl="1">
              <a:lnSpc>
                <a:spcPct val="90000"/>
              </a:lnSpc>
            </a:pPr>
            <a:r>
              <a:rPr lang="en-US" sz="1200" dirty="0"/>
              <a:t>40% improvement in first-time change success rate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How: Change management process improvements</a:t>
            </a:r>
          </a:p>
          <a:p>
            <a:pPr lvl="1" fontAlgn="base"/>
            <a:r>
              <a:rPr lang="en-US" sz="1200" dirty="0"/>
              <a:t>Add a formalized and automated review and approval chain</a:t>
            </a:r>
          </a:p>
          <a:p>
            <a:pPr lvl="1"/>
            <a:r>
              <a:rPr lang="en-US" sz="1200" dirty="0"/>
              <a:t>Introduce mandatory risk analysis investigation</a:t>
            </a:r>
            <a:endParaRPr lang="en-US" sz="1200" b="1" dirty="0"/>
          </a:p>
          <a:p>
            <a:pPr lvl="1">
              <a:lnSpc>
                <a:spcPct val="90000"/>
              </a:lnSpc>
            </a:pPr>
            <a:endParaRPr lang="en-US" sz="850" b="1" dirty="0"/>
          </a:p>
        </p:txBody>
      </p:sp>
    </p:spTree>
    <p:extLst>
      <p:ext uri="{BB962C8B-B14F-4D97-AF65-F5344CB8AC3E}">
        <p14:creationId xmlns:p14="http://schemas.microsoft.com/office/powerpoint/2010/main" val="174240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92CD8-AEBB-4458-81CE-F958A58FD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60" y="754602"/>
            <a:ext cx="3737499" cy="5362139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2"/>
                </a:solidFill>
              </a:rPr>
              <a:t>Section 6</a:t>
            </a:r>
            <a:r>
              <a:rPr lang="en-US" dirty="0">
                <a:solidFill>
                  <a:schemeClr val="bg2"/>
                </a:solidFill>
              </a:rPr>
              <a:t> Skinny it down: Clarify cost reductions from a new deployment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83E1-95C0-4041-9763-0DE7A8E3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7605" y="1303734"/>
            <a:ext cx="6269434" cy="481181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1600" b="1" dirty="0"/>
              <a:t>Target: List the savings you will enjoy when implementing this ITSM project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These will be different and localized to your organization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How: Some examples of cost reductions realized through ITSM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Server &amp; hardware reductions by consolidating systems and moving to cloud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Rapid deployment of new hardware and software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Increased productivity for users through quicker resolution of problems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Increased productivity for service desk agents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“Deferred purchases” when reusing hardware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Changing personnel roles to perform higher-value tasks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How: Balance savings against new costs that will be incurred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New costs for training, internal awareness, contracts, software will be incurred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Balance project savings against anticipated new costs to provide true picture of savings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54374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92CD8-AEBB-4458-81CE-F958A58FD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60" y="754602"/>
            <a:ext cx="3737499" cy="5362139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2"/>
                </a:solidFill>
              </a:rPr>
              <a:t>Section 7 </a:t>
            </a:r>
            <a:r>
              <a:rPr lang="en-US" dirty="0">
                <a:solidFill>
                  <a:schemeClr val="bg2"/>
                </a:solidFill>
              </a:rPr>
              <a:t>Your Final Call to Action: The financial analysis and asking for cash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83E1-95C0-4041-9763-0DE7A8E3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7605" y="1303734"/>
            <a:ext cx="6269434" cy="48118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Present your financial analysis</a:t>
            </a:r>
          </a:p>
          <a:p>
            <a:pPr>
              <a:lnSpc>
                <a:spcPct val="90000"/>
              </a:lnSpc>
            </a:pPr>
            <a:r>
              <a:rPr lang="en-US" b="1" dirty="0"/>
              <a:t>Present your funding request</a:t>
            </a:r>
          </a:p>
          <a:p>
            <a:pPr>
              <a:lnSpc>
                <a:spcPct val="90000"/>
              </a:lnSpc>
            </a:pPr>
            <a:r>
              <a:rPr lang="en-US" b="1" dirty="0"/>
              <a:t>Presentation tips: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Keep it simple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Defend your numbers…</a:t>
            </a:r>
            <a:r>
              <a:rPr lang="en-US" i="1" dirty="0"/>
              <a:t>vehemently!!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you’re just looking for buy-in rather than funding, you can leave out the financial analysis and funding request</a:t>
            </a:r>
          </a:p>
          <a:p>
            <a:pPr marL="0" indent="0">
              <a:lnSpc>
                <a:spcPct val="90000"/>
              </a:lnSpc>
              <a:buNone/>
            </a:pPr>
            <a:endParaRPr lang="en-US" sz="2200" b="1" dirty="0"/>
          </a:p>
          <a:p>
            <a:pPr marL="457200" lvl="1" indent="0" algn="ctr">
              <a:lnSpc>
                <a:spcPct val="90000"/>
              </a:lnSpc>
              <a:buNone/>
            </a:pPr>
            <a:r>
              <a:rPr lang="en-US" sz="5400" b="1" i="1" dirty="0"/>
              <a:t>Ask for the cash or buy-in!</a:t>
            </a:r>
            <a:endParaRPr lang="en-US" sz="5400" b="1" dirty="0"/>
          </a:p>
          <a:p>
            <a:pPr>
              <a:lnSpc>
                <a:spcPct val="90000"/>
              </a:lnSpc>
            </a:pPr>
            <a:endParaRPr lang="en-US" sz="1200" b="1" dirty="0"/>
          </a:p>
          <a:p>
            <a:pPr>
              <a:lnSpc>
                <a:spcPct val="90000"/>
              </a:lnSpc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585486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1178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How to Build Your ITSM Business Case</vt:lpstr>
      <vt:lpstr>The 7 Sections of an ITSM Business Case</vt:lpstr>
      <vt:lpstr>Section 1 Starting with Why: Your Introduction</vt:lpstr>
      <vt:lpstr>Section 2 Test your mettle: Describing your current situation</vt:lpstr>
      <vt:lpstr>Section 3 Give people what they care about: Summarizing business-user productivity gains</vt:lpstr>
      <vt:lpstr>Section 4 Survey Says: Improving Service Desk agent productivity &amp;  satisfaction</vt:lpstr>
      <vt:lpstr>Section 5 Science the heck out of it: Outlining process improvement gains</vt:lpstr>
      <vt:lpstr>Section 6 Skinny it down: Clarify cost reductions from a new deployment model</vt:lpstr>
      <vt:lpstr>Section 7 Your Final Call to Action: The financial analysis and asking for cash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Template: How To Build Your ITSM Business Case</dc:title>
  <dc:creator/>
  <cp:lastModifiedBy/>
  <cp:revision>1</cp:revision>
  <dcterms:created xsi:type="dcterms:W3CDTF">2020-06-23T15:51:09Z</dcterms:created>
  <dcterms:modified xsi:type="dcterms:W3CDTF">2020-06-23T15:51:59Z</dcterms:modified>
</cp:coreProperties>
</file>